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4" r:id="rId2"/>
    <p:sldId id="294" r:id="rId3"/>
    <p:sldId id="308" r:id="rId4"/>
    <p:sldId id="303" r:id="rId5"/>
    <p:sldId id="306" r:id="rId6"/>
    <p:sldId id="291" r:id="rId7"/>
    <p:sldId id="309" r:id="rId8"/>
    <p:sldId id="31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112" autoAdjust="0"/>
  </p:normalViewPr>
  <p:slideViewPr>
    <p:cSldViewPr>
      <p:cViewPr>
        <p:scale>
          <a:sx n="72" d="100"/>
          <a:sy n="72" d="100"/>
        </p:scale>
        <p:origin x="-203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notesViewPr>
    <p:cSldViewPr snapToGrid="0" snapToObjects="1">
      <p:cViewPr varScale="1">
        <p:scale>
          <a:sx n="77" d="100"/>
          <a:sy n="77" d="100"/>
        </p:scale>
        <p:origin x="-37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42190-C29E-0748-8582-F47B33894AAE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07089-C29D-204F-B9BB-750ABCFC5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4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0C901-9256-466A-8F7E-9E0D46B982E9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54F6-889A-4A04-AD60-0B9CB568D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DED-1817-4166-B8FE-DF5FE52A53C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DED-1817-4166-B8FE-DF5FE52A53C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4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DED-1817-4166-B8FE-DF5FE52A53C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4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DED-1817-4166-B8FE-DF5FE52A53C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4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dirty="0" smtClean="0">
                <a:ea typeface="+mn-ea"/>
                <a:cs typeface="+mn-cs"/>
              </a:rPr>
              <a:t>Approche environnementale globale : immeuble acteur du Plan Climat Paris</a:t>
            </a:r>
            <a:endParaRPr lang="fr-FR" sz="1200" dirty="0" smtClean="0"/>
          </a:p>
          <a:p>
            <a:pPr algn="ctr"/>
            <a:r>
              <a:rPr lang="fr-FR" sz="1200" dirty="0" smtClean="0"/>
              <a:t>Réduire la consommation d’énergie</a:t>
            </a:r>
          </a:p>
          <a:p>
            <a:pPr algn="ctr"/>
            <a:r>
              <a:rPr lang="fr-FR" sz="1200" dirty="0" smtClean="0"/>
              <a:t>Réduire les émissions de GES</a:t>
            </a:r>
          </a:p>
          <a:p>
            <a:pPr algn="ctr"/>
            <a:r>
              <a:rPr lang="fr-FR" sz="1200" dirty="0" smtClean="0"/>
              <a:t>Augmenter la part d’énergies renouvelables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54F6-889A-4A04-AD60-0B9CB568DA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0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DED-1817-4166-B8FE-DF5FE52A53C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4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5DED-1817-4166-B8FE-DF5FE52A53C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96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02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86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1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56264" y="225424"/>
            <a:ext cx="3114346" cy="5154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Helvetica Neue"/>
              </a:defRPr>
            </a:lvl1pPr>
          </a:lstStyle>
          <a:p>
            <a:pPr lvl="0"/>
            <a:r>
              <a:rPr lang="fr-FR" dirty="0" smtClean="0"/>
              <a:t>Chapitre x - </a:t>
            </a:r>
            <a:r>
              <a:rPr lang="fr-FR" dirty="0" err="1" smtClean="0"/>
              <a:t>ubiant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53962" y="568881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7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3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27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98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3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85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2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8F6A-06E1-4A0C-96B3-CA9389592583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C9CA-7310-4049-9CB9-182C8015D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1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75456"/>
            <a:ext cx="1331692" cy="582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37487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63794" y="2039937"/>
            <a:ext cx="6184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Neo Sans Std"/>
                <a:cs typeface="Neo Sans Std"/>
              </a:rPr>
              <a:t>Conférence / débat</a:t>
            </a:r>
          </a:p>
          <a:p>
            <a:r>
              <a:rPr lang="fr-CA" sz="2800" dirty="0">
                <a:solidFill>
                  <a:schemeClr val="bg1"/>
                </a:solidFill>
                <a:latin typeface="Neo Sans Std"/>
                <a:cs typeface="Neo Sans Std"/>
              </a:rPr>
              <a:t>« Smart office » : à la croisée</a:t>
            </a:r>
          </a:p>
          <a:p>
            <a:r>
              <a:rPr lang="fr-CA" sz="2800" dirty="0">
                <a:solidFill>
                  <a:schemeClr val="bg1"/>
                </a:solidFill>
                <a:latin typeface="Neo Sans Std"/>
                <a:cs typeface="Neo Sans Std"/>
              </a:rPr>
              <a:t>des </a:t>
            </a:r>
            <a:r>
              <a:rPr lang="fr-CA" sz="2800">
                <a:solidFill>
                  <a:schemeClr val="bg1"/>
                </a:solidFill>
                <a:latin typeface="Neo Sans Std"/>
                <a:cs typeface="Neo Sans Std"/>
              </a:rPr>
              <a:t>révolutions </a:t>
            </a:r>
            <a:r>
              <a:rPr lang="fr-CA" sz="2800" smtClean="0">
                <a:solidFill>
                  <a:schemeClr val="bg1"/>
                </a:solidFill>
                <a:latin typeface="Neo Sans Std"/>
                <a:cs typeface="Neo Sans Std"/>
              </a:rPr>
              <a:t>numériques </a:t>
            </a:r>
            <a:r>
              <a:rPr lang="fr-CA" sz="2800">
                <a:solidFill>
                  <a:schemeClr val="bg1"/>
                </a:solidFill>
                <a:latin typeface="Neo Sans Std"/>
                <a:cs typeface="Neo Sans Std"/>
              </a:rPr>
              <a:t>et </a:t>
            </a:r>
            <a:r>
              <a:rPr lang="fr-CA" sz="2800" smtClean="0">
                <a:solidFill>
                  <a:schemeClr val="bg1"/>
                </a:solidFill>
                <a:latin typeface="Neo Sans Std"/>
                <a:cs typeface="Neo Sans Std"/>
              </a:rPr>
              <a:t>énergétiques.</a:t>
            </a:r>
            <a:endParaRPr lang="fr-CA" sz="28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endParaRPr lang="fr-CA" sz="2800" dirty="0" smtClean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17 Mai 2016</a:t>
            </a:r>
          </a:p>
          <a:p>
            <a:endParaRPr lang="fr-CA" sz="1400" dirty="0" smtClean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Emmanuel OLIVIER </a:t>
            </a:r>
          </a:p>
          <a:p>
            <a:r>
              <a:rPr lang="fr-CA" sz="1400" dirty="0">
                <a:solidFill>
                  <a:schemeClr val="bg1"/>
                </a:solidFill>
                <a:latin typeface="Neo Sans Std"/>
                <a:cs typeface="Neo Sans Std"/>
              </a:rPr>
              <a:t>P</a:t>
            </a:r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résident de </a:t>
            </a:r>
            <a:r>
              <a:rPr lang="fr-CA" sz="1400" dirty="0" err="1" smtClean="0">
                <a:solidFill>
                  <a:schemeClr val="bg1"/>
                </a:solidFill>
                <a:latin typeface="Neo Sans Std"/>
                <a:cs typeface="Neo Sans Std"/>
              </a:rPr>
              <a:t>Ubiant</a:t>
            </a:r>
            <a:endParaRPr lang="fr-CA" sz="1400" dirty="0" smtClean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Président commission R2S de la SBA</a:t>
            </a:r>
          </a:p>
          <a:p>
            <a:endParaRPr lang="fr-CA" sz="2400" i="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42312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0770" y="271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22" name="TextBox 14"/>
          <p:cNvSpPr txBox="1">
            <a:spLocks noChangeArrowheads="1"/>
          </p:cNvSpPr>
          <p:nvPr/>
        </p:nvSpPr>
        <p:spPr bwMode="auto">
          <a:xfrm>
            <a:off x="2699792" y="229605"/>
            <a:ext cx="52868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2000" b="1" baseline="0" dirty="0" smtClean="0">
                <a:latin typeface="Neo Sans Std"/>
                <a:cs typeface="Neo Sans Std"/>
              </a:rPr>
              <a:t>Application du </a:t>
            </a:r>
            <a:r>
              <a:rPr lang="fr-CA" sz="2000" baseline="0" dirty="0" smtClean="0">
                <a:latin typeface="Neo Sans Std"/>
                <a:cs typeface="Neo Sans Std"/>
              </a:rPr>
              <a:t>référentiel SBA (R2S)</a:t>
            </a:r>
          </a:p>
          <a:p>
            <a:r>
              <a:rPr lang="fr-CA" sz="1400" baseline="0" dirty="0" smtClean="0">
                <a:latin typeface="Neo Sans Std"/>
                <a:cs typeface="Neo Sans Std"/>
              </a:rPr>
              <a:t>(trois couches séparées indépendantes)</a:t>
            </a:r>
          </a:p>
          <a:p>
            <a:endParaRPr lang="fr-CA" sz="2000" baseline="0" dirty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>
              <a:solidFill>
                <a:srgbClr val="000000"/>
              </a:solidFill>
              <a:latin typeface="Neo Sans Std"/>
              <a:cs typeface="Neo Sans Std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2699793" y="5838363"/>
            <a:ext cx="540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A6A6A6"/>
                </a:solidFill>
                <a:latin typeface="Arial"/>
                <a:cs typeface="Arial"/>
              </a:rPr>
              <a:t>Avantage: Permet au maitre d’ouvrage de s’affranchir de toute dépendance à un système propriétaire et permet de transformer les bâtiments en plateforme de service.</a:t>
            </a:r>
            <a:endParaRPr lang="fr-FR" sz="1400" dirty="0">
              <a:solidFill>
                <a:srgbClr val="A6A6A6"/>
              </a:solidFill>
              <a:latin typeface="Arial"/>
              <a:cs typeface="Arial"/>
            </a:endParaRPr>
          </a:p>
        </p:txBody>
      </p:sp>
      <p:sp>
        <p:nvSpPr>
          <p:cNvPr id="64" name="Parenthèse fermante 63"/>
          <p:cNvSpPr/>
          <p:nvPr/>
        </p:nvSpPr>
        <p:spPr>
          <a:xfrm>
            <a:off x="8192140" y="1219682"/>
            <a:ext cx="196283" cy="1090289"/>
          </a:xfrm>
          <a:prstGeom prst="rightBracket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65" name="Parenthèse fermante 64"/>
          <p:cNvSpPr/>
          <p:nvPr/>
        </p:nvSpPr>
        <p:spPr>
          <a:xfrm>
            <a:off x="8192140" y="2801098"/>
            <a:ext cx="196284" cy="1093049"/>
          </a:xfrm>
          <a:prstGeom prst="rightBracket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66" name="Parenthèse fermante 65"/>
          <p:cNvSpPr/>
          <p:nvPr/>
        </p:nvSpPr>
        <p:spPr>
          <a:xfrm>
            <a:off x="8192140" y="4326195"/>
            <a:ext cx="196284" cy="1368152"/>
          </a:xfrm>
          <a:prstGeom prst="rightBracket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67" name="ZoneTexte 66"/>
          <p:cNvSpPr txBox="1"/>
          <p:nvPr/>
        </p:nvSpPr>
        <p:spPr>
          <a:xfrm rot="16200000">
            <a:off x="7941443" y="4835390"/>
            <a:ext cx="1356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APPAREILS</a:t>
            </a:r>
            <a:endParaRPr lang="fr-FR" sz="1600" b="1" dirty="0"/>
          </a:p>
        </p:txBody>
      </p:sp>
      <p:sp>
        <p:nvSpPr>
          <p:cNvPr id="68" name="ZoneTexte 67"/>
          <p:cNvSpPr txBox="1"/>
          <p:nvPr/>
        </p:nvSpPr>
        <p:spPr>
          <a:xfrm rot="16200000">
            <a:off x="7736089" y="3240609"/>
            <a:ext cx="176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A3CE53"/>
                </a:solidFill>
              </a:rPr>
              <a:t>BÂTIMENTS</a:t>
            </a:r>
            <a:endParaRPr lang="fr-FR" sz="1600" b="1" dirty="0">
              <a:solidFill>
                <a:srgbClr val="A3CE53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 rot="16200000">
            <a:off x="7877344" y="1618401"/>
            <a:ext cx="1547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6600"/>
                </a:solidFill>
              </a:rPr>
              <a:t>TERRITOIRES</a:t>
            </a:r>
            <a:endParaRPr lang="fr-FR" sz="1600" b="1" dirty="0">
              <a:solidFill>
                <a:srgbClr val="FF66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81328"/>
            <a:ext cx="1008112" cy="319918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99978"/>
            <a:ext cx="7344816" cy="47663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0"/>
            <a:ext cx="1619672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353962" y="620688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12"/>
          <p:cNvSpPr txBox="1">
            <a:spLocks/>
          </p:cNvSpPr>
          <p:nvPr/>
        </p:nvSpPr>
        <p:spPr>
          <a:xfrm>
            <a:off x="256264" y="225424"/>
            <a:ext cx="1723448" cy="51544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o Sans Std"/>
                <a:cs typeface="Neo Sans Std"/>
              </a:rPr>
              <a:t>Présentation</a:t>
            </a:r>
            <a:endParaRPr lang="fr-FR" sz="2000" dirty="0">
              <a:latin typeface="Arial"/>
              <a:cs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942" y="27277"/>
            <a:ext cx="1920902" cy="7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schéma R2S (V3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337986" cy="62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890770" y="271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22" name="TextBox 14"/>
          <p:cNvSpPr txBox="1">
            <a:spLocks noChangeArrowheads="1"/>
          </p:cNvSpPr>
          <p:nvPr/>
        </p:nvSpPr>
        <p:spPr bwMode="auto">
          <a:xfrm>
            <a:off x="2235976" y="229605"/>
            <a:ext cx="59766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2000" b="1" baseline="0" dirty="0" smtClean="0">
                <a:latin typeface="Neo Sans Std"/>
                <a:cs typeface="Neo Sans Std"/>
              </a:rPr>
              <a:t>Vers des plateformes de services R2S.</a:t>
            </a:r>
            <a:endParaRPr lang="fr-CA" sz="1400" baseline="0" dirty="0" smtClean="0">
              <a:latin typeface="Neo Sans Std"/>
              <a:cs typeface="Neo Sans Std"/>
            </a:endParaRPr>
          </a:p>
          <a:p>
            <a:endParaRPr lang="fr-CA" sz="2000" baseline="0" dirty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>
              <a:solidFill>
                <a:srgbClr val="000000"/>
              </a:solidFill>
              <a:latin typeface="Neo Sans Std"/>
              <a:cs typeface="Neo Sans Std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81328"/>
            <a:ext cx="1008112" cy="3199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619672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353962" y="620688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2"/>
          <p:cNvSpPr txBox="1">
            <a:spLocks/>
          </p:cNvSpPr>
          <p:nvPr/>
        </p:nvSpPr>
        <p:spPr>
          <a:xfrm>
            <a:off x="256264" y="225424"/>
            <a:ext cx="1723448" cy="51544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o Sans Std"/>
                <a:cs typeface="Neo Sans Std"/>
              </a:rPr>
              <a:t>Présentation</a:t>
            </a:r>
            <a:endParaRPr lang="fr-FR" sz="2000" dirty="0"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942" y="27277"/>
            <a:ext cx="1920902" cy="7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0770" y="271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22" name="TextBox 14"/>
          <p:cNvSpPr txBox="1">
            <a:spLocks noChangeArrowheads="1"/>
          </p:cNvSpPr>
          <p:nvPr/>
        </p:nvSpPr>
        <p:spPr bwMode="auto">
          <a:xfrm>
            <a:off x="2339752" y="246993"/>
            <a:ext cx="655272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2000" b="1" baseline="0" dirty="0" smtClean="0">
                <a:latin typeface="Neo Sans Std"/>
                <a:cs typeface="Neo Sans Std"/>
              </a:rPr>
              <a:t>Le Luminion permettant de pronostiquer sa consommation énergétique et servant d’interface (NFC)</a:t>
            </a:r>
            <a:endParaRPr lang="fr-CA" sz="2000" baseline="0" dirty="0" smtClean="0">
              <a:latin typeface="Neo Sans Std"/>
              <a:cs typeface="Neo Sans Std"/>
            </a:endParaRPr>
          </a:p>
          <a:p>
            <a:endParaRPr lang="fr-CA" sz="1600" baseline="0" dirty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6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6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6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600" baseline="0" dirty="0">
              <a:solidFill>
                <a:srgbClr val="000000"/>
              </a:solidFill>
              <a:latin typeface="Neo Sans Std"/>
              <a:cs typeface="Neo Sans St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27" y="1124744"/>
            <a:ext cx="4100585" cy="46085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81328"/>
            <a:ext cx="1008112" cy="3199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92924"/>
            <a:ext cx="4499991" cy="50723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619672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353962" y="620688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 txBox="1">
            <a:spLocks/>
          </p:cNvSpPr>
          <p:nvPr/>
        </p:nvSpPr>
        <p:spPr>
          <a:xfrm>
            <a:off x="256264" y="225424"/>
            <a:ext cx="1723448" cy="51544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o Sans Std"/>
                <a:cs typeface="Neo Sans Std"/>
              </a:rPr>
              <a:t>Présentation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0560" y="5786100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A6A6A6"/>
                </a:solidFill>
              </a:rPr>
              <a:t>Promesse: « Devenez des </a:t>
            </a:r>
            <a:r>
              <a:rPr lang="fr-FR" sz="1400" dirty="0" err="1">
                <a:solidFill>
                  <a:srgbClr val="A6A6A6"/>
                </a:solidFill>
              </a:rPr>
              <a:t>consom’acteurs</a:t>
            </a:r>
            <a:r>
              <a:rPr lang="fr-FR" sz="1400" dirty="0">
                <a:solidFill>
                  <a:srgbClr val="A6A6A6"/>
                </a:solidFill>
              </a:rPr>
              <a:t> </a:t>
            </a:r>
            <a:r>
              <a:rPr lang="fr-FR" sz="1400" dirty="0" err="1" smtClean="0">
                <a:solidFill>
                  <a:srgbClr val="A6A6A6"/>
                </a:solidFill>
              </a:rPr>
              <a:t>écocitoyens</a:t>
            </a:r>
            <a:r>
              <a:rPr lang="fr-FR" sz="1400" dirty="0" smtClean="0">
                <a:solidFill>
                  <a:srgbClr val="A6A6A6"/>
                </a:solidFill>
              </a:rPr>
              <a:t>»</a:t>
            </a:r>
            <a:r>
              <a:rPr lang="fr-FR" sz="1400" dirty="0">
                <a:solidFill>
                  <a:srgbClr val="A6A6A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6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2"/>
          <p:cNvSpPr txBox="1">
            <a:spLocks/>
          </p:cNvSpPr>
          <p:nvPr/>
        </p:nvSpPr>
        <p:spPr>
          <a:xfrm>
            <a:off x="2634137" y="557804"/>
            <a:ext cx="4947283" cy="780953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/>
              <a:t>Appli hemis</a:t>
            </a:r>
            <a:endParaRPr lang="fr-FR" sz="3200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627784" y="229605"/>
            <a:ext cx="6048672" cy="5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2000" baseline="0" dirty="0" smtClean="0">
                <a:latin typeface="Arial"/>
                <a:cs typeface="Arial"/>
              </a:rPr>
              <a:t>Application Smartphone multiservices et « design » basée sur les technologies du logiciel de loisir.</a:t>
            </a:r>
          </a:p>
          <a:p>
            <a:endParaRPr lang="fr-CA" sz="2000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sz="200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627784" y="5877272"/>
            <a:ext cx="568863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A6A6A6"/>
                </a:solidFill>
                <a:cs typeface="Arial"/>
              </a:rPr>
              <a:t>Avantage: </a:t>
            </a:r>
            <a:r>
              <a:rPr lang="fr-FR" sz="1400" dirty="0" smtClean="0">
                <a:solidFill>
                  <a:srgbClr val="A6A6A6"/>
                </a:solidFill>
                <a:cs typeface="Arial"/>
              </a:rPr>
              <a:t>l’utilisation de technologie cross-plateforme (</a:t>
            </a:r>
            <a:r>
              <a:rPr lang="fr-FR" sz="1400" dirty="0" err="1" smtClean="0">
                <a:solidFill>
                  <a:srgbClr val="A6A6A6"/>
                </a:solidFill>
                <a:cs typeface="Arial"/>
              </a:rPr>
              <a:t>Unity</a:t>
            </a:r>
            <a:r>
              <a:rPr lang="fr-FR" sz="1400" dirty="0" smtClean="0">
                <a:solidFill>
                  <a:srgbClr val="A6A6A6"/>
                </a:solidFill>
                <a:cs typeface="Arial"/>
              </a:rPr>
              <a:t>) permet d’assurer une compatibilité ascendante garantie dans le temps sur toutes les plateformes du moment.</a:t>
            </a:r>
            <a:endParaRPr lang="fr-FR" sz="1400" dirty="0">
              <a:solidFill>
                <a:srgbClr val="A6A6A6"/>
              </a:solidFill>
              <a:cs typeface="Arial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3" y="1081594"/>
            <a:ext cx="2617590" cy="4653492"/>
          </a:xfrm>
          <a:prstGeom prst="rect">
            <a:avLst/>
          </a:prstGeom>
          <a:effectLst>
            <a:outerShdw blurRad="371475" dist="38100" dir="414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Connecteur droit 26"/>
          <p:cNvCxnSpPr/>
          <p:nvPr/>
        </p:nvCxnSpPr>
        <p:spPr>
          <a:xfrm>
            <a:off x="353962" y="620688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81328"/>
            <a:ext cx="1008112" cy="319918"/>
          </a:xfrm>
          <a:prstGeom prst="rect">
            <a:avLst/>
          </a:prstGeom>
        </p:spPr>
      </p:pic>
      <p:sp>
        <p:nvSpPr>
          <p:cNvPr id="15" name="Espace réservé du texte 12"/>
          <p:cNvSpPr txBox="1">
            <a:spLocks/>
          </p:cNvSpPr>
          <p:nvPr/>
        </p:nvSpPr>
        <p:spPr>
          <a:xfrm>
            <a:off x="256264" y="225424"/>
            <a:ext cx="1723448" cy="51544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o Sans Std"/>
                <a:cs typeface="Neo Sans Std"/>
              </a:rPr>
              <a:t>Présentation</a:t>
            </a:r>
            <a:endParaRPr lang="fr-FR" sz="2000" dirty="0"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052736"/>
            <a:ext cx="2529731" cy="46805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76225" dist="88900" dir="2280000" algn="tl" rotWithShape="0">
              <a:srgbClr val="000000">
                <a:alpha val="18000"/>
              </a:srgbClr>
            </a:outerShdw>
          </a:effectLst>
        </p:spPr>
      </p:pic>
      <p:grpSp>
        <p:nvGrpSpPr>
          <p:cNvPr id="4" name="Grouper 3"/>
          <p:cNvGrpSpPr/>
          <p:nvPr/>
        </p:nvGrpSpPr>
        <p:grpSpPr>
          <a:xfrm>
            <a:off x="0" y="980728"/>
            <a:ext cx="2138998" cy="4896544"/>
            <a:chOff x="0" y="980728"/>
            <a:chExt cx="2170454" cy="4968552"/>
          </a:xfrm>
        </p:grpSpPr>
        <p:pic>
          <p:nvPicPr>
            <p:cNvPr id="10" name="Image 9" descr="SmartPhone.pdf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1" y="980728"/>
              <a:ext cx="2159953" cy="1944216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24944"/>
              <a:ext cx="2161890" cy="302433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67" y="4318634"/>
            <a:ext cx="461545" cy="5040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67" y="3284984"/>
            <a:ext cx="46154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2195736" y="256914"/>
            <a:ext cx="6624736" cy="11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2000" b="1" baseline="0" dirty="0" smtClean="0">
                <a:latin typeface="Neo Sans Std"/>
                <a:cs typeface="Neo Sans Std"/>
              </a:rPr>
              <a:t>Utilisation d’une maquette numérique active</a:t>
            </a:r>
          </a:p>
          <a:p>
            <a:r>
              <a:rPr lang="fr-CA" sz="2000" b="1" baseline="0" dirty="0">
                <a:latin typeface="Neo Sans Std"/>
                <a:cs typeface="Neo Sans Std"/>
              </a:rPr>
              <a:t>e</a:t>
            </a:r>
            <a:r>
              <a:rPr lang="fr-CA" sz="2000" b="1" baseline="0" dirty="0" smtClean="0">
                <a:latin typeface="Neo Sans Std"/>
                <a:cs typeface="Neo Sans Std"/>
              </a:rPr>
              <a:t>t de TAG NFC pour diminuer les temps de pose.</a:t>
            </a:r>
            <a:endParaRPr lang="fr-CA" sz="2000" baseline="0" dirty="0" smtClean="0">
              <a:latin typeface="Neo Sans Std"/>
              <a:cs typeface="Neo Sans Std"/>
            </a:endParaRPr>
          </a:p>
          <a:p>
            <a:endParaRPr lang="fr-CA" sz="2000" baseline="0" dirty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2000" baseline="0" dirty="0">
              <a:solidFill>
                <a:srgbClr val="000000"/>
              </a:solidFill>
              <a:latin typeface="Neo Sans Std"/>
              <a:cs typeface="Neo Sans Std"/>
            </a:endParaRP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5010260" y="4205776"/>
            <a:ext cx="29523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1400" b="1" u="sng" baseline="0" dirty="0" smtClean="0">
                <a:latin typeface="Neo Sans Std"/>
                <a:cs typeface="Neo Sans Std"/>
              </a:rPr>
              <a:t>Avantage de la virtualisation</a:t>
            </a:r>
            <a:r>
              <a:rPr lang="fr-CA" sz="1400" u="sng" baseline="0" dirty="0" smtClean="0">
                <a:latin typeface="Neo Sans Std"/>
                <a:cs typeface="Neo Sans Std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fr-CA" sz="1400" baseline="0" dirty="0" smtClean="0">
                <a:latin typeface="Neo Sans Std"/>
                <a:cs typeface="Neo Sans Std"/>
              </a:rPr>
              <a:t>Économie d’énergie</a:t>
            </a:r>
          </a:p>
          <a:p>
            <a:pPr>
              <a:lnSpc>
                <a:spcPct val="130000"/>
              </a:lnSpc>
            </a:pPr>
            <a:r>
              <a:rPr lang="fr-CA" sz="1400" baseline="0" dirty="0" smtClean="0">
                <a:latin typeface="Neo Sans Std"/>
                <a:cs typeface="Neo Sans Std"/>
              </a:rPr>
              <a:t>Économie de matière</a:t>
            </a:r>
          </a:p>
          <a:p>
            <a:pPr>
              <a:lnSpc>
                <a:spcPct val="130000"/>
              </a:lnSpc>
            </a:pPr>
            <a:r>
              <a:rPr lang="fr-CA" sz="1400" baseline="0" dirty="0" smtClean="0">
                <a:latin typeface="Neo Sans Std"/>
                <a:cs typeface="Neo Sans Std"/>
              </a:rPr>
              <a:t>Promesse</a:t>
            </a:r>
            <a:endParaRPr lang="fr-CA" sz="1400" baseline="0" dirty="0">
              <a:latin typeface="Neo Sans Std"/>
              <a:cs typeface="Neo Sans Std"/>
            </a:endParaRPr>
          </a:p>
          <a:p>
            <a:pPr>
              <a:lnSpc>
                <a:spcPct val="130000"/>
              </a:lnSpc>
            </a:pPr>
            <a:endParaRPr lang="fr-CA" sz="1400" baseline="0" dirty="0" smtClean="0">
              <a:latin typeface="Neo Sans Std"/>
              <a:cs typeface="Neo Sans Std"/>
            </a:endParaRPr>
          </a:p>
          <a:p>
            <a:endParaRPr lang="fr-CA" sz="1400" baseline="0" dirty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>
              <a:solidFill>
                <a:srgbClr val="000000"/>
              </a:solidFill>
              <a:latin typeface="Neo Sans Std"/>
              <a:cs typeface="Neo Sans Std"/>
            </a:endParaRPr>
          </a:p>
        </p:txBody>
      </p:sp>
      <p:pic>
        <p:nvPicPr>
          <p:cNvPr id="11" name="Image 10" descr="Diagramme fonction (avec Cercle)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15616"/>
            <a:ext cx="3657600" cy="3657600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5226732" y="2723728"/>
            <a:ext cx="3002868" cy="1584176"/>
            <a:chOff x="-643881" y="2050494"/>
            <a:chExt cx="6505546" cy="343202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623" y="2050494"/>
              <a:ext cx="3388873" cy="210552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0692" y="4429317"/>
              <a:ext cx="1677920" cy="564220"/>
            </a:xfrm>
            <a:prstGeom prst="rect">
              <a:avLst/>
            </a:prstGeom>
          </p:spPr>
        </p:pic>
        <p:sp>
          <p:nvSpPr>
            <p:cNvPr id="16" name="Espace réservé du texte 1"/>
            <p:cNvSpPr txBox="1">
              <a:spLocks/>
            </p:cNvSpPr>
            <p:nvPr/>
          </p:nvSpPr>
          <p:spPr>
            <a:xfrm>
              <a:off x="-643881" y="4987637"/>
              <a:ext cx="6505546" cy="494886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148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 baseline="0">
                  <a:solidFill>
                    <a:schemeClr val="bg1">
                      <a:lumMod val="75000"/>
                    </a:schemeClr>
                  </a:solidFill>
                  <a:latin typeface="Helvetica Neue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Plateforme Cloud</a:t>
              </a:r>
              <a:endPara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Espace réservé du texte 1"/>
          <p:cNvSpPr txBox="1">
            <a:spLocks/>
          </p:cNvSpPr>
          <p:nvPr/>
        </p:nvSpPr>
        <p:spPr>
          <a:xfrm>
            <a:off x="6026188" y="1196752"/>
            <a:ext cx="1440160" cy="648072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Virtuel </a:t>
            </a:r>
            <a:r>
              <a:rPr lang="fr-F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(avatar)</a:t>
            </a:r>
          </a:p>
          <a:p>
            <a:pPr algn="ctr"/>
            <a:endParaRPr lang="fr-FR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Espace réservé du texte 1"/>
          <p:cNvSpPr txBox="1">
            <a:spLocks/>
          </p:cNvSpPr>
          <p:nvPr/>
        </p:nvSpPr>
        <p:spPr>
          <a:xfrm>
            <a:off x="5327576" y="5373216"/>
            <a:ext cx="2880320" cy="849160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Physique</a:t>
            </a:r>
          </a:p>
          <a:p>
            <a:pPr algn="ctr"/>
            <a:r>
              <a:rPr lang="fr-F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(Capteurs et actionneurs)</a:t>
            </a:r>
            <a:endParaRPr lang="fr-FR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619672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353962" y="620688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12"/>
          <p:cNvSpPr txBox="1">
            <a:spLocks/>
          </p:cNvSpPr>
          <p:nvPr/>
        </p:nvSpPr>
        <p:spPr>
          <a:xfrm>
            <a:off x="256264" y="225424"/>
            <a:ext cx="1723448" cy="51544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o Sans Std"/>
                <a:cs typeface="Neo Sans Std"/>
              </a:rPr>
              <a:t>Présentation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539552" y="1268760"/>
            <a:ext cx="3816424" cy="398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CA" sz="1400" baseline="0" dirty="0" smtClean="0">
                <a:latin typeface="Neo Sans Std Medium"/>
                <a:cs typeface="Neo Sans Std Medium"/>
              </a:rPr>
              <a:t>Description du processus:</a:t>
            </a:r>
          </a:p>
          <a:p>
            <a:endParaRPr lang="fr-CA" sz="1400" baseline="0" dirty="0">
              <a:latin typeface="Neo Sans Std"/>
              <a:cs typeface="Neo Sans Std"/>
            </a:endParaRPr>
          </a:p>
          <a:p>
            <a:r>
              <a:rPr lang="fr-CA" sz="1400" baseline="0" dirty="0" smtClean="0">
                <a:latin typeface="Neo Sans Std"/>
                <a:cs typeface="Neo Sans Std"/>
              </a:rPr>
              <a:t>1 - Le bâtiment et ses composants est virtualisé dès la phase de conception (lien avec le BIM). </a:t>
            </a:r>
          </a:p>
          <a:p>
            <a:endParaRPr lang="fr-CA" sz="1400" baseline="0" dirty="0" smtClean="0">
              <a:latin typeface="Neo Sans Std"/>
              <a:cs typeface="Neo Sans Std"/>
            </a:endParaRPr>
          </a:p>
          <a:p>
            <a:pPr>
              <a:lnSpc>
                <a:spcPct val="130000"/>
              </a:lnSpc>
            </a:pPr>
            <a:r>
              <a:rPr lang="fr-CA" sz="1400" baseline="0" dirty="0" smtClean="0">
                <a:latin typeface="Neo Sans Std"/>
                <a:cs typeface="Neo Sans Std"/>
              </a:rPr>
              <a:t>2 - Les objets </a:t>
            </a:r>
            <a:r>
              <a:rPr lang="fr-CA" sz="1400" baseline="0" dirty="0" err="1" smtClean="0">
                <a:latin typeface="Neo Sans Std"/>
                <a:cs typeface="Neo Sans Std"/>
              </a:rPr>
              <a:t>Quickmove</a:t>
            </a:r>
            <a:r>
              <a:rPr lang="fr-CA" sz="1400" baseline="0" dirty="0" smtClean="0">
                <a:latin typeface="Neo Sans Std"/>
                <a:cs typeface="Neo Sans Std"/>
              </a:rPr>
              <a:t> arrivent </a:t>
            </a:r>
            <a:r>
              <a:rPr lang="fr-CA" sz="1400" baseline="0" dirty="0" err="1" smtClean="0">
                <a:latin typeface="Neo Sans Std"/>
                <a:cs typeface="Neo Sans Std"/>
              </a:rPr>
              <a:t>pré-configurés</a:t>
            </a:r>
            <a:r>
              <a:rPr lang="fr-CA" sz="1400" baseline="0" dirty="0" smtClean="0">
                <a:latin typeface="Neo Sans Std"/>
                <a:cs typeface="Neo Sans Std"/>
              </a:rPr>
              <a:t> sur le chantier. </a:t>
            </a:r>
            <a:endParaRPr lang="fr-CA" sz="1400" baseline="0" dirty="0">
              <a:latin typeface="Neo Sans Std"/>
              <a:cs typeface="Neo Sans Std"/>
            </a:endParaRPr>
          </a:p>
          <a:p>
            <a:pPr>
              <a:lnSpc>
                <a:spcPct val="130000"/>
              </a:lnSpc>
            </a:pPr>
            <a:endParaRPr lang="fr-CA" sz="1400" baseline="0" dirty="0" smtClean="0">
              <a:latin typeface="Neo Sans Std"/>
              <a:cs typeface="Neo Sans Std"/>
            </a:endParaRPr>
          </a:p>
          <a:p>
            <a:pPr>
              <a:lnSpc>
                <a:spcPct val="130000"/>
              </a:lnSpc>
            </a:pPr>
            <a:r>
              <a:rPr lang="fr-CA" sz="1400" baseline="0" dirty="0" smtClean="0">
                <a:latin typeface="Neo Sans Std"/>
                <a:cs typeface="Neo Sans Std"/>
              </a:rPr>
              <a:t>3 - Le poseur est assisté par un logiciel pour la pose grâce au système NFC de tag de zone.</a:t>
            </a:r>
          </a:p>
          <a:p>
            <a:pPr>
              <a:lnSpc>
                <a:spcPct val="130000"/>
              </a:lnSpc>
            </a:pPr>
            <a:endParaRPr lang="fr-CA" sz="1400" baseline="0" dirty="0">
              <a:latin typeface="Neo Sans Std"/>
              <a:cs typeface="Neo Sans Std"/>
            </a:endParaRPr>
          </a:p>
          <a:p>
            <a:pPr>
              <a:lnSpc>
                <a:spcPct val="130000"/>
              </a:lnSpc>
            </a:pPr>
            <a:r>
              <a:rPr lang="fr-CA" sz="1400" baseline="0" dirty="0" smtClean="0">
                <a:latin typeface="Neo Sans Std"/>
                <a:cs typeface="Neo Sans Std"/>
              </a:rPr>
              <a:t>4 - Une </a:t>
            </a:r>
            <a:r>
              <a:rPr lang="fr-CA" sz="1400" baseline="0" dirty="0" err="1" smtClean="0">
                <a:latin typeface="Neo Sans Std"/>
                <a:cs typeface="Neo Sans Std"/>
              </a:rPr>
              <a:t>hypervision</a:t>
            </a:r>
            <a:r>
              <a:rPr lang="fr-CA" sz="1400" baseline="0" dirty="0" smtClean="0">
                <a:latin typeface="Neo Sans Std"/>
                <a:cs typeface="Neo Sans Std"/>
              </a:rPr>
              <a:t> de chantier permet de visualiser en temps réel l’avancement du chantier.</a:t>
            </a:r>
          </a:p>
          <a:p>
            <a:pPr>
              <a:lnSpc>
                <a:spcPct val="130000"/>
              </a:lnSpc>
            </a:pPr>
            <a:endParaRPr lang="fr-CA" sz="1400" baseline="0" dirty="0">
              <a:latin typeface="Neo Sans Std"/>
              <a:cs typeface="Neo Sans Std"/>
            </a:endParaRPr>
          </a:p>
          <a:p>
            <a:pPr>
              <a:lnSpc>
                <a:spcPct val="130000"/>
              </a:lnSpc>
            </a:pPr>
            <a:endParaRPr lang="fr-CA" sz="1400" baseline="0" dirty="0" smtClean="0">
              <a:latin typeface="Neo Sans Std"/>
              <a:cs typeface="Neo Sans Std"/>
            </a:endParaRPr>
          </a:p>
          <a:p>
            <a:endParaRPr lang="fr-CA" sz="1400" baseline="0" dirty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 smtClean="0">
              <a:solidFill>
                <a:srgbClr val="000000"/>
              </a:solidFill>
              <a:latin typeface="Neo Sans Std"/>
              <a:cs typeface="Neo Sans Std"/>
            </a:endParaRPr>
          </a:p>
          <a:p>
            <a:endParaRPr lang="fr-CA" sz="1400" baseline="0" dirty="0">
              <a:solidFill>
                <a:srgbClr val="000000"/>
              </a:solidFill>
              <a:latin typeface="Neo Sans Std"/>
              <a:cs typeface="Neo Sans St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34404" y="5206713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Impact économique: </a:t>
            </a:r>
          </a:p>
          <a:p>
            <a:r>
              <a:rPr lang="fr-FR" sz="2000" dirty="0" smtClean="0"/>
              <a:t>Réduction des coûts </a:t>
            </a:r>
          </a:p>
          <a:p>
            <a:r>
              <a:rPr lang="fr-FR" sz="2000" dirty="0" smtClean="0"/>
              <a:t>de 50 à 100€ du m2.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81328"/>
            <a:ext cx="1008112" cy="3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0770" y="271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619672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353962" y="620688"/>
            <a:ext cx="354354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 txBox="1">
            <a:spLocks/>
          </p:cNvSpPr>
          <p:nvPr/>
        </p:nvSpPr>
        <p:spPr>
          <a:xfrm>
            <a:off x="256264" y="225424"/>
            <a:ext cx="1723448" cy="51544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bg1">
                    <a:lumMod val="7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Neo Sans Std"/>
                <a:cs typeface="Neo Sans Std"/>
              </a:rPr>
              <a:t>Présentation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980728"/>
            <a:ext cx="69127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Ubiant</a:t>
            </a:r>
            <a:r>
              <a:rPr lang="fr-FR" dirty="0" smtClean="0"/>
              <a:t> Deux</a:t>
            </a:r>
            <a:r>
              <a:rPr lang="fr-FR" dirty="0"/>
              <a:t> </a:t>
            </a:r>
            <a:r>
              <a:rPr lang="fr-FR" dirty="0" smtClean="0"/>
              <a:t>fois</a:t>
            </a:r>
            <a:r>
              <a:rPr lang="fr-FR" dirty="0"/>
              <a:t> </a:t>
            </a:r>
            <a:r>
              <a:rPr lang="fr-FR" dirty="0" smtClean="0"/>
              <a:t>lauréate</a:t>
            </a:r>
            <a:r>
              <a:rPr lang="fr-FR" dirty="0"/>
              <a:t> </a:t>
            </a:r>
            <a:r>
              <a:rPr lang="fr-FR" dirty="0" smtClean="0"/>
              <a:t>de</a:t>
            </a:r>
            <a:r>
              <a:rPr lang="fr-FR" dirty="0"/>
              <a:t> </a:t>
            </a:r>
            <a:r>
              <a:rPr lang="fr-FR" dirty="0" smtClean="0"/>
              <a:t>l’appel</a:t>
            </a:r>
            <a:r>
              <a:rPr lang="fr-FR" dirty="0"/>
              <a:t> </a:t>
            </a:r>
            <a:r>
              <a:rPr lang="fr-FR" dirty="0" smtClean="0"/>
              <a:t>à</a:t>
            </a:r>
            <a:r>
              <a:rPr lang="fr-FR" dirty="0"/>
              <a:t> </a:t>
            </a:r>
            <a:r>
              <a:rPr lang="fr-FR" dirty="0" smtClean="0"/>
              <a:t>projets</a:t>
            </a:r>
            <a:endParaRPr lang="fr-FR" dirty="0"/>
          </a:p>
          <a:p>
            <a:r>
              <a:rPr lang="fr-FR" dirty="0" smtClean="0"/>
              <a:t>«</a:t>
            </a:r>
            <a:r>
              <a:rPr lang="fr-FR" dirty="0" err="1" smtClean="0"/>
              <a:t>Reinventer</a:t>
            </a:r>
            <a:r>
              <a:rPr lang="fr-FR" dirty="0"/>
              <a:t> </a:t>
            </a:r>
            <a:r>
              <a:rPr lang="fr-FR" dirty="0" smtClean="0"/>
              <a:t>Paris</a:t>
            </a:r>
            <a:r>
              <a:rPr lang="fr-FR" dirty="0"/>
              <a:t> </a:t>
            </a:r>
            <a:r>
              <a:rPr lang="it-IT" dirty="0" smtClean="0"/>
              <a:t>»</a:t>
            </a:r>
            <a:r>
              <a:rPr lang="it-IT" dirty="0"/>
              <a:t> </a:t>
            </a:r>
            <a:r>
              <a:rPr lang="it-IT" dirty="0" smtClean="0"/>
              <a:t>pour</a:t>
            </a:r>
            <a:r>
              <a:rPr lang="it-IT" dirty="0"/>
              <a:t> </a:t>
            </a:r>
            <a:r>
              <a:rPr lang="it-IT" dirty="0" err="1" smtClean="0"/>
              <a:t>Morland</a:t>
            </a:r>
            <a:r>
              <a:rPr lang="it-IT" dirty="0"/>
              <a:t> </a:t>
            </a:r>
            <a:r>
              <a:rPr lang="it-IT" dirty="0" err="1" smtClean="0"/>
              <a:t>Mixité</a:t>
            </a:r>
            <a:r>
              <a:rPr lang="it-IT" dirty="0"/>
              <a:t> </a:t>
            </a:r>
            <a:r>
              <a:rPr lang="it-IT" dirty="0" smtClean="0"/>
              <a:t>Capitale</a:t>
            </a:r>
            <a:r>
              <a:rPr lang="it-IT" dirty="0"/>
              <a:t> </a:t>
            </a:r>
            <a:r>
              <a:rPr lang="uk-UA" dirty="0" smtClean="0"/>
              <a:t>&amp;</a:t>
            </a:r>
            <a:r>
              <a:rPr lang="fr-FR" dirty="0"/>
              <a:t> </a:t>
            </a:r>
            <a:r>
              <a:rPr lang="fr-FR" dirty="0" smtClean="0"/>
              <a:t>Edison</a:t>
            </a:r>
            <a:r>
              <a:rPr lang="fr-FR" dirty="0"/>
              <a:t> </a:t>
            </a:r>
            <a:r>
              <a:rPr lang="fr-FR" dirty="0" smtClean="0"/>
              <a:t>Lite.</a:t>
            </a:r>
          </a:p>
          <a:p>
            <a:endParaRPr lang="fr-FR" dirty="0" smtClean="0"/>
          </a:p>
          <a:p>
            <a:r>
              <a:rPr lang="fr-FR" sz="1100" dirty="0" smtClean="0"/>
              <a:t>Architectes: David </a:t>
            </a:r>
            <a:r>
              <a:rPr lang="fr-FR" sz="1100" dirty="0" err="1" smtClean="0"/>
              <a:t>Chipperfield</a:t>
            </a:r>
            <a:r>
              <a:rPr lang="fr-FR" sz="1100" dirty="0" smtClean="0"/>
              <a:t> et Emmanuel </a:t>
            </a:r>
            <a:r>
              <a:rPr lang="fr-FR" sz="1100" dirty="0" err="1" smtClean="0"/>
              <a:t>Gautrand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9144000" cy="35401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74886"/>
            <a:ext cx="2880320" cy="5178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580210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92D050"/>
                </a:solidFill>
              </a:rPr>
              <a:t>Projets dans lesquels le référentiel SBA sera appliqué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75456"/>
            <a:ext cx="1331692" cy="582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37487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63794" y="2564904"/>
            <a:ext cx="61840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Neo Sans Std"/>
                <a:cs typeface="Neo Sans Std"/>
              </a:rPr>
              <a:t>Merci à vous</a:t>
            </a:r>
            <a:r>
              <a:rPr lang="is-IS" sz="2800" dirty="0" smtClean="0">
                <a:solidFill>
                  <a:schemeClr val="bg1"/>
                </a:solidFill>
                <a:latin typeface="Neo Sans Std"/>
                <a:cs typeface="Neo Sans Std"/>
              </a:rPr>
              <a:t>… </a:t>
            </a:r>
            <a:endParaRPr lang="fr-CA" sz="28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endParaRPr lang="fr-CA" sz="2800" dirty="0" smtClean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17 Mai 2016</a:t>
            </a:r>
          </a:p>
          <a:p>
            <a:endParaRPr lang="fr-CA" sz="1400" dirty="0" smtClean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Emmanuel OLIVIER </a:t>
            </a:r>
          </a:p>
          <a:p>
            <a:r>
              <a:rPr lang="fr-CA" sz="1400" dirty="0">
                <a:solidFill>
                  <a:schemeClr val="bg1"/>
                </a:solidFill>
                <a:latin typeface="Neo Sans Std"/>
                <a:cs typeface="Neo Sans Std"/>
              </a:rPr>
              <a:t>P</a:t>
            </a:r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résident de </a:t>
            </a:r>
            <a:r>
              <a:rPr lang="fr-CA" sz="1400" dirty="0" err="1" smtClean="0">
                <a:solidFill>
                  <a:schemeClr val="bg1"/>
                </a:solidFill>
                <a:latin typeface="Neo Sans Std"/>
                <a:cs typeface="Neo Sans Std"/>
              </a:rPr>
              <a:t>Ubiant</a:t>
            </a:r>
            <a:endParaRPr lang="fr-CA" sz="1400" dirty="0" smtClean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fr-CA" sz="1400" dirty="0" smtClean="0">
                <a:solidFill>
                  <a:schemeClr val="bg1"/>
                </a:solidFill>
                <a:latin typeface="Neo Sans Std"/>
                <a:cs typeface="Neo Sans Std"/>
              </a:rPr>
              <a:t>Président commission R2S de la SBA</a:t>
            </a:r>
          </a:p>
          <a:p>
            <a:endParaRPr lang="fr-CA" sz="2400" i="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10983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LTO">
      <a:dk1>
        <a:sysClr val="windowText" lastClr="000000"/>
      </a:dk1>
      <a:lt1>
        <a:sysClr val="window" lastClr="FFFFFF"/>
      </a:lt1>
      <a:dk2>
        <a:srgbClr val="DD161E"/>
      </a:dk2>
      <a:lt2>
        <a:srgbClr val="EEECE1"/>
      </a:lt2>
      <a:accent1>
        <a:srgbClr val="1C204A"/>
      </a:accent1>
      <a:accent2>
        <a:srgbClr val="C6361B"/>
      </a:accent2>
      <a:accent3>
        <a:srgbClr val="96BF3C"/>
      </a:accent3>
      <a:accent4>
        <a:srgbClr val="DEAF01"/>
      </a:accent4>
      <a:accent5>
        <a:srgbClr val="B34B1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350</Words>
  <Application>Microsoft Office PowerPoint</Application>
  <PresentationFormat>Affichage à l'écran (4:3)</PresentationFormat>
  <Paragraphs>96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Kelly Floch</dc:creator>
  <cp:lastModifiedBy>Utilisateur Windows</cp:lastModifiedBy>
  <cp:revision>110</cp:revision>
  <cp:lastPrinted>2015-12-22T09:57:47Z</cp:lastPrinted>
  <dcterms:created xsi:type="dcterms:W3CDTF">2015-09-30T12:39:42Z</dcterms:created>
  <dcterms:modified xsi:type="dcterms:W3CDTF">2016-05-20T08:52:51Z</dcterms:modified>
</cp:coreProperties>
</file>